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9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7" r:id="rId15"/>
    <p:sldId id="288" r:id="rId16"/>
    <p:sldId id="289" r:id="rId17"/>
    <p:sldId id="281" r:id="rId18"/>
    <p:sldId id="282" r:id="rId19"/>
    <p:sldId id="286" r:id="rId20"/>
    <p:sldId id="283" r:id="rId21"/>
    <p:sldId id="284" r:id="rId22"/>
    <p:sldId id="285" r:id="rId23"/>
    <p:sldId id="292" r:id="rId24"/>
    <p:sldId id="290" r:id="rId25"/>
    <p:sldId id="291" r:id="rId26"/>
    <p:sldId id="295" r:id="rId27"/>
    <p:sldId id="296" r:id="rId28"/>
    <p:sldId id="293" r:id="rId29"/>
    <p:sldId id="294" r:id="rId30"/>
    <p:sldId id="297" r:id="rId31"/>
    <p:sldId id="262" r:id="rId32"/>
    <p:sldId id="265" r:id="rId33"/>
    <p:sldId id="264" r:id="rId34"/>
    <p:sldId id="267" r:id="rId35"/>
    <p:sldId id="263" r:id="rId36"/>
    <p:sldId id="268" r:id="rId37"/>
    <p:sldId id="269" r:id="rId38"/>
    <p:sldId id="270" r:id="rId39"/>
    <p:sldId id="298" r:id="rId40"/>
    <p:sldId id="299" r:id="rId41"/>
    <p:sldId id="266" r:id="rId4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2" d="100"/>
          <a:sy n="112" d="100"/>
        </p:scale>
        <p:origin x="-43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1620D-5C97-407E-B7B5-7F787C27FE8A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7320EC9A-2908-48B8-8384-9C837D6E6C70}">
      <dgm:prSet phldrT="[Text]"/>
      <dgm:spPr/>
      <dgm:t>
        <a:bodyPr/>
        <a:lstStyle/>
        <a:p>
          <a:r>
            <a:rPr lang="en-US" dirty="0" smtClean="0"/>
            <a:t>1. Search “bladder cancer”</a:t>
          </a:r>
          <a:endParaRPr lang="en-US" dirty="0"/>
        </a:p>
      </dgm:t>
    </dgm:pt>
    <dgm:pt modelId="{CDE4B119-0213-4CD2-B615-1ED65D30658F}" type="parTrans" cxnId="{8102EA7C-35A4-485A-AF69-7268A62A0330}">
      <dgm:prSet/>
      <dgm:spPr/>
      <dgm:t>
        <a:bodyPr/>
        <a:lstStyle/>
        <a:p>
          <a:endParaRPr lang="en-US"/>
        </a:p>
      </dgm:t>
    </dgm:pt>
    <dgm:pt modelId="{CF8470FF-F307-48CE-B01B-43DEA545D5E2}" type="sibTrans" cxnId="{8102EA7C-35A4-485A-AF69-7268A62A0330}">
      <dgm:prSet/>
      <dgm:spPr/>
      <dgm:t>
        <a:bodyPr/>
        <a:lstStyle/>
        <a:p>
          <a:endParaRPr lang="en-US"/>
        </a:p>
      </dgm:t>
    </dgm:pt>
    <dgm:pt modelId="{0874E2CB-A731-4626-B3C8-9908661F1639}">
      <dgm:prSet phldrT="[Text]"/>
      <dgm:spPr/>
      <dgm:t>
        <a:bodyPr/>
        <a:lstStyle/>
        <a:p>
          <a:r>
            <a:rPr lang="en-US" dirty="0" smtClean="0"/>
            <a:t>3. Only specific array platforms</a:t>
          </a:r>
          <a:endParaRPr lang="en-US" dirty="0"/>
        </a:p>
      </dgm:t>
    </dgm:pt>
    <dgm:pt modelId="{5D224A13-5DD7-4C44-BE9E-EDB981B9E1B4}" type="parTrans" cxnId="{CA773C77-1E20-410B-BBC1-C9331B5D7DF1}">
      <dgm:prSet/>
      <dgm:spPr/>
      <dgm:t>
        <a:bodyPr/>
        <a:lstStyle/>
        <a:p>
          <a:endParaRPr lang="en-US"/>
        </a:p>
      </dgm:t>
    </dgm:pt>
    <dgm:pt modelId="{4D94C33A-3B77-4E6A-A463-38BE356E989A}" type="sibTrans" cxnId="{CA773C77-1E20-410B-BBC1-C9331B5D7DF1}">
      <dgm:prSet/>
      <dgm:spPr/>
      <dgm:t>
        <a:bodyPr/>
        <a:lstStyle/>
        <a:p>
          <a:endParaRPr lang="en-US"/>
        </a:p>
      </dgm:t>
    </dgm:pt>
    <dgm:pt modelId="{B48D4A47-52AB-4CF9-A38E-E24557809746}">
      <dgm:prSet phldrT="[Text]"/>
      <dgm:spPr/>
      <dgm:t>
        <a:bodyPr/>
        <a:lstStyle/>
        <a:p>
          <a:r>
            <a:rPr lang="en-US" dirty="0" smtClean="0"/>
            <a:t>4. Must have &gt;75 samples</a:t>
          </a:r>
          <a:endParaRPr lang="en-US" dirty="0"/>
        </a:p>
      </dgm:t>
    </dgm:pt>
    <dgm:pt modelId="{78FBC044-FA76-4763-86FE-A599677813D4}" type="parTrans" cxnId="{455595F7-8080-4359-ACBD-93BC1C46C1D4}">
      <dgm:prSet/>
      <dgm:spPr/>
      <dgm:t>
        <a:bodyPr/>
        <a:lstStyle/>
        <a:p>
          <a:endParaRPr lang="en-US"/>
        </a:p>
      </dgm:t>
    </dgm:pt>
    <dgm:pt modelId="{32AE98B4-AA5D-40B7-B08E-F248F8CE004B}" type="sibTrans" cxnId="{455595F7-8080-4359-ACBD-93BC1C46C1D4}">
      <dgm:prSet/>
      <dgm:spPr/>
      <dgm:t>
        <a:bodyPr/>
        <a:lstStyle/>
        <a:p>
          <a:endParaRPr lang="en-US"/>
        </a:p>
      </dgm:t>
    </dgm:pt>
    <dgm:pt modelId="{D4035BE0-4E0E-4BFB-802D-3811E8EE6C92}">
      <dgm:prSet phldrT="[Text]"/>
      <dgm:spPr/>
      <dgm:t>
        <a:bodyPr/>
        <a:lstStyle/>
        <a:p>
          <a:r>
            <a:rPr lang="en-US" dirty="0" smtClean="0"/>
            <a:t>2. Limit to humans</a:t>
          </a:r>
          <a:endParaRPr lang="en-US" dirty="0"/>
        </a:p>
      </dgm:t>
    </dgm:pt>
    <dgm:pt modelId="{6B69A421-4563-4AE6-AE3A-F29A4317DE5D}" type="parTrans" cxnId="{B0C4FA67-F16C-479E-9204-6AA405CCBB1B}">
      <dgm:prSet/>
      <dgm:spPr/>
      <dgm:t>
        <a:bodyPr/>
        <a:lstStyle/>
        <a:p>
          <a:endParaRPr lang="en-US"/>
        </a:p>
      </dgm:t>
    </dgm:pt>
    <dgm:pt modelId="{FE18CDD3-E75D-44C1-8C68-FDC53343D85A}" type="sibTrans" cxnId="{B0C4FA67-F16C-479E-9204-6AA405CCBB1B}">
      <dgm:prSet/>
      <dgm:spPr/>
      <dgm:t>
        <a:bodyPr/>
        <a:lstStyle/>
        <a:p>
          <a:endParaRPr lang="en-US"/>
        </a:p>
      </dgm:t>
    </dgm:pt>
    <dgm:pt modelId="{65CEE8BF-89A3-4A01-95C7-9706EDE47D79}" type="pres">
      <dgm:prSet presAssocID="{F3A1620D-5C97-407E-B7B5-7F787C27FE8A}" presName="linearFlow" presStyleCnt="0">
        <dgm:presLayoutVars>
          <dgm:resizeHandles val="exact"/>
        </dgm:presLayoutVars>
      </dgm:prSet>
      <dgm:spPr/>
    </dgm:pt>
    <dgm:pt modelId="{CB088C82-2B64-42C1-A3A2-24CE493A93B0}" type="pres">
      <dgm:prSet presAssocID="{7320EC9A-2908-48B8-8384-9C837D6E6C70}" presName="node" presStyleLbl="node1" presStyleIdx="0" presStyleCnt="4" custScaleX="2919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1F29B-D6CA-413D-AAA5-F7AD0EEB5B2F}" type="pres">
      <dgm:prSet presAssocID="{CF8470FF-F307-48CE-B01B-43DEA545D5E2}" presName="sibTrans" presStyleLbl="sibTrans2D1" presStyleIdx="0" presStyleCnt="3"/>
      <dgm:spPr/>
    </dgm:pt>
    <dgm:pt modelId="{343671A4-C114-4E65-83E1-73477B8E1C0D}" type="pres">
      <dgm:prSet presAssocID="{CF8470FF-F307-48CE-B01B-43DEA545D5E2}" presName="connectorText" presStyleLbl="sibTrans2D1" presStyleIdx="0" presStyleCnt="3"/>
      <dgm:spPr/>
    </dgm:pt>
    <dgm:pt modelId="{779CCBAA-E424-4562-A460-3EF6C523CB9F}" type="pres">
      <dgm:prSet presAssocID="{D4035BE0-4E0E-4BFB-802D-3811E8EE6C92}" presName="node" presStyleLbl="node1" presStyleIdx="1" presStyleCnt="4" custScaleX="2919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10B87-DFE9-4ACC-A7E8-02D5588D7F72}" type="pres">
      <dgm:prSet presAssocID="{FE18CDD3-E75D-44C1-8C68-FDC53343D85A}" presName="sibTrans" presStyleLbl="sibTrans2D1" presStyleIdx="1" presStyleCnt="3"/>
      <dgm:spPr/>
    </dgm:pt>
    <dgm:pt modelId="{38CF8BF3-2A76-40D8-B516-12CB86FC85F8}" type="pres">
      <dgm:prSet presAssocID="{FE18CDD3-E75D-44C1-8C68-FDC53343D85A}" presName="connectorText" presStyleLbl="sibTrans2D1" presStyleIdx="1" presStyleCnt="3"/>
      <dgm:spPr/>
    </dgm:pt>
    <dgm:pt modelId="{81E56796-EA7B-4E8A-822C-6BC5C54CD67E}" type="pres">
      <dgm:prSet presAssocID="{0874E2CB-A731-4626-B3C8-9908661F1639}" presName="node" presStyleLbl="node1" presStyleIdx="2" presStyleCnt="4" custScaleX="291900">
        <dgm:presLayoutVars>
          <dgm:bulletEnabled val="1"/>
        </dgm:presLayoutVars>
      </dgm:prSet>
      <dgm:spPr/>
    </dgm:pt>
    <dgm:pt modelId="{A22EA37C-25CD-422A-9556-B307C7CFFC29}" type="pres">
      <dgm:prSet presAssocID="{4D94C33A-3B77-4E6A-A463-38BE356E989A}" presName="sibTrans" presStyleLbl="sibTrans2D1" presStyleIdx="2" presStyleCnt="3"/>
      <dgm:spPr/>
    </dgm:pt>
    <dgm:pt modelId="{9A5854C6-B99F-47A4-9B52-48C164AEEBDD}" type="pres">
      <dgm:prSet presAssocID="{4D94C33A-3B77-4E6A-A463-38BE356E989A}" presName="connectorText" presStyleLbl="sibTrans2D1" presStyleIdx="2" presStyleCnt="3"/>
      <dgm:spPr/>
    </dgm:pt>
    <dgm:pt modelId="{A6DBBC9D-5697-46B3-A4C2-5D9A5DC26336}" type="pres">
      <dgm:prSet presAssocID="{B48D4A47-52AB-4CF9-A38E-E24557809746}" presName="node" presStyleLbl="node1" presStyleIdx="3" presStyleCnt="4" custScaleX="2919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09C3E0-BD87-432D-BC6F-542E7FF67AF8}" type="presOf" srcId="{7320EC9A-2908-48B8-8384-9C837D6E6C70}" destId="{CB088C82-2B64-42C1-A3A2-24CE493A93B0}" srcOrd="0" destOrd="0" presId="urn:microsoft.com/office/officeart/2005/8/layout/process2"/>
    <dgm:cxn modelId="{28DA7196-4FA4-4DD4-B6F8-CB3F9362D7F1}" type="presOf" srcId="{CF8470FF-F307-48CE-B01B-43DEA545D5E2}" destId="{343671A4-C114-4E65-83E1-73477B8E1C0D}" srcOrd="1" destOrd="0" presId="urn:microsoft.com/office/officeart/2005/8/layout/process2"/>
    <dgm:cxn modelId="{8102EA7C-35A4-485A-AF69-7268A62A0330}" srcId="{F3A1620D-5C97-407E-B7B5-7F787C27FE8A}" destId="{7320EC9A-2908-48B8-8384-9C837D6E6C70}" srcOrd="0" destOrd="0" parTransId="{CDE4B119-0213-4CD2-B615-1ED65D30658F}" sibTransId="{CF8470FF-F307-48CE-B01B-43DEA545D5E2}"/>
    <dgm:cxn modelId="{B0C4FA67-F16C-479E-9204-6AA405CCBB1B}" srcId="{F3A1620D-5C97-407E-B7B5-7F787C27FE8A}" destId="{D4035BE0-4E0E-4BFB-802D-3811E8EE6C92}" srcOrd="1" destOrd="0" parTransId="{6B69A421-4563-4AE6-AE3A-F29A4317DE5D}" sibTransId="{FE18CDD3-E75D-44C1-8C68-FDC53343D85A}"/>
    <dgm:cxn modelId="{0D6BD9D0-8B8E-4212-A71A-A04E79F920AE}" type="presOf" srcId="{FE18CDD3-E75D-44C1-8C68-FDC53343D85A}" destId="{38CF8BF3-2A76-40D8-B516-12CB86FC85F8}" srcOrd="1" destOrd="0" presId="urn:microsoft.com/office/officeart/2005/8/layout/process2"/>
    <dgm:cxn modelId="{286E39E0-4298-47F5-83A6-B8916F9AEB51}" type="presOf" srcId="{D4035BE0-4E0E-4BFB-802D-3811E8EE6C92}" destId="{779CCBAA-E424-4562-A460-3EF6C523CB9F}" srcOrd="0" destOrd="0" presId="urn:microsoft.com/office/officeart/2005/8/layout/process2"/>
    <dgm:cxn modelId="{43AC539F-28CD-445B-813B-FC287A1899F7}" type="presOf" srcId="{B48D4A47-52AB-4CF9-A38E-E24557809746}" destId="{A6DBBC9D-5697-46B3-A4C2-5D9A5DC26336}" srcOrd="0" destOrd="0" presId="urn:microsoft.com/office/officeart/2005/8/layout/process2"/>
    <dgm:cxn modelId="{B3113543-EE82-4E5D-96E4-41D34636547C}" type="presOf" srcId="{F3A1620D-5C97-407E-B7B5-7F787C27FE8A}" destId="{65CEE8BF-89A3-4A01-95C7-9706EDE47D79}" srcOrd="0" destOrd="0" presId="urn:microsoft.com/office/officeart/2005/8/layout/process2"/>
    <dgm:cxn modelId="{CA773C77-1E20-410B-BBC1-C9331B5D7DF1}" srcId="{F3A1620D-5C97-407E-B7B5-7F787C27FE8A}" destId="{0874E2CB-A731-4626-B3C8-9908661F1639}" srcOrd="2" destOrd="0" parTransId="{5D224A13-5DD7-4C44-BE9E-EDB981B9E1B4}" sibTransId="{4D94C33A-3B77-4E6A-A463-38BE356E989A}"/>
    <dgm:cxn modelId="{34864887-6AD1-47F7-9E2E-0CB5422B45DE}" type="presOf" srcId="{0874E2CB-A731-4626-B3C8-9908661F1639}" destId="{81E56796-EA7B-4E8A-822C-6BC5C54CD67E}" srcOrd="0" destOrd="0" presId="urn:microsoft.com/office/officeart/2005/8/layout/process2"/>
    <dgm:cxn modelId="{BCCF4772-A4D6-4D04-AEF1-7274F0A69819}" type="presOf" srcId="{4D94C33A-3B77-4E6A-A463-38BE356E989A}" destId="{9A5854C6-B99F-47A4-9B52-48C164AEEBDD}" srcOrd="1" destOrd="0" presId="urn:microsoft.com/office/officeart/2005/8/layout/process2"/>
    <dgm:cxn modelId="{10ABD5CB-76C4-4848-B319-A29828768720}" type="presOf" srcId="{FE18CDD3-E75D-44C1-8C68-FDC53343D85A}" destId="{A5A10B87-DFE9-4ACC-A7E8-02D5588D7F72}" srcOrd="0" destOrd="0" presId="urn:microsoft.com/office/officeart/2005/8/layout/process2"/>
    <dgm:cxn modelId="{4775BC4F-D1E5-4BE8-9CFC-E70514DC7BA4}" type="presOf" srcId="{4D94C33A-3B77-4E6A-A463-38BE356E989A}" destId="{A22EA37C-25CD-422A-9556-B307C7CFFC29}" srcOrd="0" destOrd="0" presId="urn:microsoft.com/office/officeart/2005/8/layout/process2"/>
    <dgm:cxn modelId="{455595F7-8080-4359-ACBD-93BC1C46C1D4}" srcId="{F3A1620D-5C97-407E-B7B5-7F787C27FE8A}" destId="{B48D4A47-52AB-4CF9-A38E-E24557809746}" srcOrd="3" destOrd="0" parTransId="{78FBC044-FA76-4763-86FE-A599677813D4}" sibTransId="{32AE98B4-AA5D-40B7-B08E-F248F8CE004B}"/>
    <dgm:cxn modelId="{4889BEE9-5A41-4079-AF6E-C1FDDBEBA4DA}" type="presOf" srcId="{CF8470FF-F307-48CE-B01B-43DEA545D5E2}" destId="{D911F29B-D6CA-413D-AAA5-F7AD0EEB5B2F}" srcOrd="0" destOrd="0" presId="urn:microsoft.com/office/officeart/2005/8/layout/process2"/>
    <dgm:cxn modelId="{F5FC0933-E32C-4E96-AB4A-A8BD86449891}" type="presParOf" srcId="{65CEE8BF-89A3-4A01-95C7-9706EDE47D79}" destId="{CB088C82-2B64-42C1-A3A2-24CE493A93B0}" srcOrd="0" destOrd="0" presId="urn:microsoft.com/office/officeart/2005/8/layout/process2"/>
    <dgm:cxn modelId="{6905FA23-09CF-42B4-9BC8-B486A88B27A3}" type="presParOf" srcId="{65CEE8BF-89A3-4A01-95C7-9706EDE47D79}" destId="{D911F29B-D6CA-413D-AAA5-F7AD0EEB5B2F}" srcOrd="1" destOrd="0" presId="urn:microsoft.com/office/officeart/2005/8/layout/process2"/>
    <dgm:cxn modelId="{A9634681-0A89-458D-9EDE-56E4D0B605C8}" type="presParOf" srcId="{D911F29B-D6CA-413D-AAA5-F7AD0EEB5B2F}" destId="{343671A4-C114-4E65-83E1-73477B8E1C0D}" srcOrd="0" destOrd="0" presId="urn:microsoft.com/office/officeart/2005/8/layout/process2"/>
    <dgm:cxn modelId="{68F62181-49D3-47B4-8BDC-2D1F6D3883E2}" type="presParOf" srcId="{65CEE8BF-89A3-4A01-95C7-9706EDE47D79}" destId="{779CCBAA-E424-4562-A460-3EF6C523CB9F}" srcOrd="2" destOrd="0" presId="urn:microsoft.com/office/officeart/2005/8/layout/process2"/>
    <dgm:cxn modelId="{221A6269-886E-4622-AA21-0EC079B86582}" type="presParOf" srcId="{65CEE8BF-89A3-4A01-95C7-9706EDE47D79}" destId="{A5A10B87-DFE9-4ACC-A7E8-02D5588D7F72}" srcOrd="3" destOrd="0" presId="urn:microsoft.com/office/officeart/2005/8/layout/process2"/>
    <dgm:cxn modelId="{1934980E-47BA-400A-9AE6-3FFE317D50A3}" type="presParOf" srcId="{A5A10B87-DFE9-4ACC-A7E8-02D5588D7F72}" destId="{38CF8BF3-2A76-40D8-B516-12CB86FC85F8}" srcOrd="0" destOrd="0" presId="urn:microsoft.com/office/officeart/2005/8/layout/process2"/>
    <dgm:cxn modelId="{FB19B6F6-3ABD-4E83-B911-EBDF8A8691D6}" type="presParOf" srcId="{65CEE8BF-89A3-4A01-95C7-9706EDE47D79}" destId="{81E56796-EA7B-4E8A-822C-6BC5C54CD67E}" srcOrd="4" destOrd="0" presId="urn:microsoft.com/office/officeart/2005/8/layout/process2"/>
    <dgm:cxn modelId="{08C92FE5-1BC6-42FE-BF23-3A4F91BDFCF9}" type="presParOf" srcId="{65CEE8BF-89A3-4A01-95C7-9706EDE47D79}" destId="{A22EA37C-25CD-422A-9556-B307C7CFFC29}" srcOrd="5" destOrd="0" presId="urn:microsoft.com/office/officeart/2005/8/layout/process2"/>
    <dgm:cxn modelId="{783A0485-F6A9-4637-8ED1-E8793884122A}" type="presParOf" srcId="{A22EA37C-25CD-422A-9556-B307C7CFFC29}" destId="{9A5854C6-B99F-47A4-9B52-48C164AEEBDD}" srcOrd="0" destOrd="0" presId="urn:microsoft.com/office/officeart/2005/8/layout/process2"/>
    <dgm:cxn modelId="{09CCF346-2746-4501-831C-CD8387C55683}" type="presParOf" srcId="{65CEE8BF-89A3-4A01-95C7-9706EDE47D79}" destId="{A6DBBC9D-5697-46B3-A4C2-5D9A5DC2633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88C82-2B64-42C1-A3A2-24CE493A93B0}">
      <dsp:nvSpPr>
        <dsp:cNvPr id="0" name=""/>
        <dsp:cNvSpPr/>
      </dsp:nvSpPr>
      <dsp:spPr>
        <a:xfrm>
          <a:off x="1558751" y="1708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Search “bladder cancer”</a:t>
          </a:r>
          <a:endParaRPr lang="en-US" sz="1700" kern="1200" dirty="0"/>
        </a:p>
      </dsp:txBody>
      <dsp:txXfrm>
        <a:off x="1577364" y="20321"/>
        <a:ext cx="3301729" cy="598257"/>
      </dsp:txXfrm>
    </dsp:sp>
    <dsp:sp modelId="{D911F29B-D6CA-413D-AAA5-F7AD0EEB5B2F}">
      <dsp:nvSpPr>
        <dsp:cNvPr id="0" name=""/>
        <dsp:cNvSpPr/>
      </dsp:nvSpPr>
      <dsp:spPr>
        <a:xfrm rot="5400000">
          <a:off x="3109076" y="653078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142439" y="676908"/>
        <a:ext cx="171581" cy="166814"/>
      </dsp:txXfrm>
    </dsp:sp>
    <dsp:sp modelId="{779CCBAA-E424-4562-A460-3EF6C523CB9F}">
      <dsp:nvSpPr>
        <dsp:cNvPr id="0" name=""/>
        <dsp:cNvSpPr/>
      </dsp:nvSpPr>
      <dsp:spPr>
        <a:xfrm>
          <a:off x="1558751" y="954933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Limit to humans</a:t>
          </a:r>
          <a:endParaRPr lang="en-US" sz="1700" kern="1200" dirty="0"/>
        </a:p>
      </dsp:txBody>
      <dsp:txXfrm>
        <a:off x="1577364" y="973546"/>
        <a:ext cx="3301729" cy="598257"/>
      </dsp:txXfrm>
    </dsp:sp>
    <dsp:sp modelId="{A5A10B87-DFE9-4ACC-A7E8-02D5588D7F72}">
      <dsp:nvSpPr>
        <dsp:cNvPr id="0" name=""/>
        <dsp:cNvSpPr/>
      </dsp:nvSpPr>
      <dsp:spPr>
        <a:xfrm rot="5400000">
          <a:off x="3109076" y="1606303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142439" y="1630133"/>
        <a:ext cx="171581" cy="166814"/>
      </dsp:txXfrm>
    </dsp:sp>
    <dsp:sp modelId="{81E56796-EA7B-4E8A-822C-6BC5C54CD67E}">
      <dsp:nvSpPr>
        <dsp:cNvPr id="0" name=""/>
        <dsp:cNvSpPr/>
      </dsp:nvSpPr>
      <dsp:spPr>
        <a:xfrm>
          <a:off x="1558751" y="1908157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Only specific array platforms</a:t>
          </a:r>
          <a:endParaRPr lang="en-US" sz="1700" kern="1200" dirty="0"/>
        </a:p>
      </dsp:txBody>
      <dsp:txXfrm>
        <a:off x="1577364" y="1926770"/>
        <a:ext cx="3301729" cy="598257"/>
      </dsp:txXfrm>
    </dsp:sp>
    <dsp:sp modelId="{A22EA37C-25CD-422A-9556-B307C7CFFC29}">
      <dsp:nvSpPr>
        <dsp:cNvPr id="0" name=""/>
        <dsp:cNvSpPr/>
      </dsp:nvSpPr>
      <dsp:spPr>
        <a:xfrm rot="5400000">
          <a:off x="3109076" y="2559528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142439" y="2583358"/>
        <a:ext cx="171581" cy="166814"/>
      </dsp:txXfrm>
    </dsp:sp>
    <dsp:sp modelId="{A6DBBC9D-5697-46B3-A4C2-5D9A5DC26336}">
      <dsp:nvSpPr>
        <dsp:cNvPr id="0" name=""/>
        <dsp:cNvSpPr/>
      </dsp:nvSpPr>
      <dsp:spPr>
        <a:xfrm>
          <a:off x="1558751" y="2861382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Must have &gt;75 samples</a:t>
          </a:r>
          <a:endParaRPr lang="en-US" sz="1700" kern="1200" dirty="0"/>
        </a:p>
      </dsp:txBody>
      <dsp:txXfrm>
        <a:off x="1577364" y="2879995"/>
        <a:ext cx="3301729" cy="598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9CD369-B2B0-4E94-A26B-D3B2622C2EF8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ABC4DFD-17DB-433D-95A0-2D17513C1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0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9F928-DD57-4D51-8C3E-C456D75756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7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0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5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2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6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B38E-4592-4954-9009-64AE1980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texportal.org/hom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network.or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gd.mcw.edu/wg/data-menu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henogen.org/web/sysbio/resources.j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mplot.com/analysi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rlin.mff.cuni.cz/~pesta/NMFM404/survival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Publicly Available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Lauren Vanderlinden</a:t>
            </a:r>
          </a:p>
          <a:p>
            <a:r>
              <a:rPr lang="en-US" dirty="0"/>
              <a:t>BIOS 6660</a:t>
            </a:r>
          </a:p>
          <a:p>
            <a:r>
              <a:rPr lang="en-US" dirty="0"/>
              <a:t>Spring 2019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rowsing GEO in 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19" t="27778" r="86347" b="62023"/>
          <a:stretch/>
        </p:blipFill>
        <p:spPr>
          <a:xfrm>
            <a:off x="466283" y="1476058"/>
            <a:ext cx="3511400" cy="2048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751" t="27778" r="61412" b="62839"/>
          <a:stretch/>
        </p:blipFill>
        <p:spPr>
          <a:xfrm>
            <a:off x="230588" y="4037054"/>
            <a:ext cx="11736125" cy="17780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05818605"/>
              </p:ext>
            </p:extLst>
          </p:nvPr>
        </p:nvGraphicFramePr>
        <p:xfrm>
          <a:off x="5836257" y="397566"/>
          <a:ext cx="6456459" cy="349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 rot="16200000">
            <a:off x="5096788" y="1812897"/>
            <a:ext cx="3601941" cy="6679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Search/Filtering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GEO in 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8153" r="58333" b="6543"/>
          <a:stretch/>
        </p:blipFill>
        <p:spPr>
          <a:xfrm>
            <a:off x="533400" y="3378200"/>
            <a:ext cx="11310938" cy="2336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709457"/>
            <a:ext cx="12395200" cy="26773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Once you identify the GEO datasets you want, use </a:t>
            </a:r>
            <a:r>
              <a:rPr lang="en-US" dirty="0" err="1" smtClean="0"/>
              <a:t>getGEO</a:t>
            </a:r>
            <a:r>
              <a:rPr lang="en-US" dirty="0" smtClean="0"/>
              <a:t>() for analyses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272" r="36806" b="72963"/>
          <a:stretch/>
        </p:blipFill>
        <p:spPr>
          <a:xfrm>
            <a:off x="330200" y="1498600"/>
            <a:ext cx="11557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4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 Database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167" t="13703" r="21250" b="15185"/>
          <a:stretch/>
        </p:blipFill>
        <p:spPr>
          <a:xfrm>
            <a:off x="4587239" y="288144"/>
            <a:ext cx="7035833" cy="591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" y="1508760"/>
            <a:ext cx="41757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NCBI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Very similar to GEO except this is all sequencing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DNA-</a:t>
            </a:r>
            <a:r>
              <a:rPr lang="en-US" sz="3200" dirty="0" err="1" smtClean="0"/>
              <a:t>Seq</a:t>
            </a: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ChIP-Seq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Notice initial search gives sample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431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6428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SRR: Individual run in </a:t>
            </a:r>
            <a:r>
              <a:rPr lang="en-US" dirty="0"/>
              <a:t>the experiment</a:t>
            </a:r>
          </a:p>
          <a:p>
            <a:r>
              <a:rPr lang="en-US" dirty="0" smtClean="0"/>
              <a:t>SRS: sample information </a:t>
            </a:r>
            <a:endParaRPr lang="en-US" dirty="0"/>
          </a:p>
          <a:p>
            <a:r>
              <a:rPr lang="en-US" dirty="0" smtClean="0"/>
              <a:t>SRX: experiment level</a:t>
            </a:r>
          </a:p>
          <a:p>
            <a:r>
              <a:rPr lang="en-US" dirty="0" smtClean="0"/>
              <a:t>SRP: project level</a:t>
            </a:r>
            <a:endParaRPr lang="en-US" dirty="0"/>
          </a:p>
          <a:p>
            <a:r>
              <a:rPr lang="en-US" dirty="0" smtClean="0"/>
              <a:t>Many still linked to GEO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500" t="28963" r="34333" b="11037"/>
          <a:stretch/>
        </p:blipFill>
        <p:spPr>
          <a:xfrm>
            <a:off x="4907280" y="213360"/>
            <a:ext cx="6431280" cy="61722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400800" y="1493520"/>
            <a:ext cx="1112520" cy="33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8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167" t="13704" r="1666" b="31778"/>
          <a:stretch/>
        </p:blipFill>
        <p:spPr>
          <a:xfrm>
            <a:off x="838200" y="1583170"/>
            <a:ext cx="10302240" cy="46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333" t="12816" r="1417" b="15185"/>
          <a:stretch/>
        </p:blipFill>
        <p:spPr>
          <a:xfrm>
            <a:off x="1524000" y="614792"/>
            <a:ext cx="9570720" cy="56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8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3" t="12074" r="24333" b="13556"/>
          <a:stretch/>
        </p:blipFill>
        <p:spPr>
          <a:xfrm>
            <a:off x="624840" y="304800"/>
            <a:ext cx="10789920" cy="59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583" t="16111" r="20729" b="6296"/>
          <a:stretch/>
        </p:blipFill>
        <p:spPr>
          <a:xfrm>
            <a:off x="2895600" y="310485"/>
            <a:ext cx="8172449" cy="59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TCGA – Data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14" r="1980" b="21851"/>
          <a:stretch/>
        </p:blipFill>
        <p:spPr>
          <a:xfrm>
            <a:off x="419100" y="1543050"/>
            <a:ext cx="11226412" cy="47243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992880" y="3337560"/>
            <a:ext cx="1341120" cy="5638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834" t="18889" r="1166" b="10888"/>
          <a:stretch/>
        </p:blipFill>
        <p:spPr>
          <a:xfrm>
            <a:off x="899160" y="286646"/>
            <a:ext cx="10210800" cy="59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4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r>
              <a:rPr lang="en-US" dirty="0" smtClean="0"/>
              <a:t>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59200" cy="4351338"/>
          </a:xfrm>
        </p:spPr>
        <p:txBody>
          <a:bodyPr/>
          <a:lstStyle/>
          <a:p>
            <a:r>
              <a:rPr lang="en-US" dirty="0" smtClean="0"/>
              <a:t>Have wrapped up </a:t>
            </a:r>
            <a:r>
              <a:rPr lang="en-US" dirty="0" err="1" smtClean="0"/>
              <a:t>ChIP-Seq</a:t>
            </a:r>
            <a:r>
              <a:rPr lang="en-US" dirty="0" smtClean="0"/>
              <a:t> Analysis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17: 26 March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CF2E-D518-4C68-89DF-E8A0B78093AD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181" t="22346" r="27500" b="19506"/>
          <a:stretch/>
        </p:blipFill>
        <p:spPr>
          <a:xfrm>
            <a:off x="1114697" y="2882538"/>
            <a:ext cx="4941741" cy="3489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77" y="409301"/>
            <a:ext cx="4466626" cy="59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TCGAbiolinks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3398519"/>
            <a:ext cx="4815840" cy="2778443"/>
          </a:xfrm>
        </p:spPr>
        <p:txBody>
          <a:bodyPr>
            <a:normAutofit/>
          </a:bodyPr>
          <a:lstStyle/>
          <a:p>
            <a:r>
              <a:rPr lang="en-US" dirty="0" smtClean="0"/>
              <a:t>Naming system:</a:t>
            </a:r>
          </a:p>
          <a:p>
            <a:r>
              <a:rPr lang="en-US" dirty="0" smtClean="0"/>
              <a:t>Aliquot </a:t>
            </a:r>
            <a:r>
              <a:rPr lang="en-US" dirty="0"/>
              <a:t>barcode: TCGA-G4-6317-02A-11D-2064-05</a:t>
            </a:r>
          </a:p>
          <a:p>
            <a:r>
              <a:rPr lang="en-US" dirty="0"/>
              <a:t>Participant: TCGA-G4-6317</a:t>
            </a:r>
          </a:p>
          <a:p>
            <a:r>
              <a:rPr lang="en-US" dirty="0"/>
              <a:t>Sample: TCGA-G4-6317-02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916" t="16815" r="54000" b="48667"/>
          <a:stretch/>
        </p:blipFill>
        <p:spPr>
          <a:xfrm>
            <a:off x="822960" y="2210691"/>
            <a:ext cx="5440680" cy="3900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251" t="8963" r="42166" b="64666"/>
          <a:stretch/>
        </p:blipFill>
        <p:spPr>
          <a:xfrm>
            <a:off x="4815840" y="594360"/>
            <a:ext cx="705612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1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25040" cy="1325563"/>
          </a:xfrm>
        </p:spPr>
        <p:txBody>
          <a:bodyPr/>
          <a:lstStyle/>
          <a:p>
            <a:r>
              <a:rPr lang="en-US" dirty="0" smtClean="0"/>
              <a:t>TCGA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727960" cy="4351338"/>
          </a:xfrm>
        </p:spPr>
        <p:txBody>
          <a:bodyPr/>
          <a:lstStyle/>
          <a:p>
            <a:r>
              <a:rPr lang="en-US" dirty="0" smtClean="0"/>
              <a:t>Legacy older genomes (hg19 or hg18)</a:t>
            </a:r>
          </a:p>
          <a:p>
            <a:r>
              <a:rPr lang="en-US" dirty="0" smtClean="0"/>
              <a:t>Harmonized database have standards for specimen and clinical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833" t="13111" r="417" b="13555"/>
          <a:stretch/>
        </p:blipFill>
        <p:spPr>
          <a:xfrm>
            <a:off x="3535680" y="767098"/>
            <a:ext cx="8275320" cy="51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9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GDCquery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09159"/>
            <a:ext cx="10515600" cy="1467803"/>
          </a:xfrm>
        </p:spPr>
        <p:txBody>
          <a:bodyPr/>
          <a:lstStyle/>
          <a:p>
            <a:r>
              <a:rPr lang="en-US" dirty="0" smtClean="0"/>
              <a:t>This is dependent on SQL databases and can be computationally intensive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584" t="30741" r="8333" b="43037"/>
          <a:stretch/>
        </p:blipFill>
        <p:spPr>
          <a:xfrm>
            <a:off x="396239" y="1554480"/>
            <a:ext cx="11597641" cy="29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3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GTEx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34" t="13111" r="1250" b="11037"/>
          <a:stretch/>
        </p:blipFill>
        <p:spPr>
          <a:xfrm>
            <a:off x="2804161" y="1758929"/>
            <a:ext cx="9159240" cy="4032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" y="1981200"/>
            <a:ext cx="2636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Human tissue information on NON-DISEASED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Post mortem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Quantitative Trait Loci (QTL)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994666" y="805934"/>
            <a:ext cx="44868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hlinkClick r:id="rId3"/>
              </a:rPr>
              <a:t>https://gtexportal.org/home/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051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50" t="13259" r="5833" b="16371"/>
          <a:stretch/>
        </p:blipFill>
        <p:spPr>
          <a:xfrm>
            <a:off x="457200" y="1435020"/>
            <a:ext cx="11155680" cy="47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GTEx</a:t>
            </a: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 Downloads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251" t="18592" r="3666" b="22149"/>
          <a:stretch/>
        </p:blipFill>
        <p:spPr>
          <a:xfrm>
            <a:off x="609600" y="1790390"/>
            <a:ext cx="11003280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Bioinformatics Institute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583" t="13556" r="7750" b="6148"/>
          <a:stretch/>
        </p:blipFill>
        <p:spPr>
          <a:xfrm>
            <a:off x="1965960" y="1717950"/>
            <a:ext cx="8549640" cy="4560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89581" y="1232654"/>
            <a:ext cx="31002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https://www.ebi.ac.uk/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81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EBI Expression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49" t="13112" r="1333" b="5109"/>
          <a:stretch/>
        </p:blipFill>
        <p:spPr>
          <a:xfrm>
            <a:off x="1203960" y="1519086"/>
            <a:ext cx="9433560" cy="45007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36297" y="699254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Helvetica Neue"/>
              </a:rPr>
              <a:t>Browse and download in R: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Helvetica Neue"/>
              </a:rPr>
              <a:t>R/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Helvetica Neue"/>
              </a:rPr>
              <a:t>ExpressionAtlas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714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634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Extensive database on rodents</a:t>
            </a:r>
          </a:p>
          <a:p>
            <a:r>
              <a:rPr lang="en-US" dirty="0" smtClean="0"/>
              <a:t>Group</a:t>
            </a:r>
            <a:r>
              <a:rPr lang="en-US" dirty="0"/>
              <a:t> </a:t>
            </a:r>
            <a:r>
              <a:rPr lang="en-US" dirty="0" smtClean="0"/>
              <a:t>is panel or cohort</a:t>
            </a:r>
          </a:p>
          <a:p>
            <a:r>
              <a:rPr lang="en-US" dirty="0" smtClean="0"/>
              <a:t>Type: Phenotype or Tissue Specific (</a:t>
            </a:r>
            <a:r>
              <a:rPr lang="en-US" dirty="0" err="1" smtClean="0"/>
              <a:t>Adispose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Dataset: Specific experiment</a:t>
            </a:r>
          </a:p>
          <a:p>
            <a:r>
              <a:rPr lang="en-US" dirty="0" smtClean="0"/>
              <a:t>Get Any and Combined is a way to filter the previous selected fields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84" t="14148" r="56000" b="12899"/>
          <a:stretch/>
        </p:blipFill>
        <p:spPr>
          <a:xfrm>
            <a:off x="5709112" y="670561"/>
            <a:ext cx="5614207" cy="5562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875" y="228600"/>
            <a:ext cx="3887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http://www.genenetwork.org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8091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2" t="12074" r="2583" b="18149"/>
          <a:stretch/>
        </p:blipFill>
        <p:spPr>
          <a:xfrm>
            <a:off x="640080" y="1560332"/>
            <a:ext cx="11094720" cy="45204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4255" y="836414"/>
            <a:ext cx="4855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https://rgd.mcw.edu/wg/data-menu/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987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9" y="2495550"/>
            <a:ext cx="3337649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/>
          <p:cNvSpPr/>
          <p:nvPr/>
        </p:nvSpPr>
        <p:spPr>
          <a:xfrm>
            <a:off x="351692" y="1406770"/>
            <a:ext cx="3188677" cy="1211384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Publicly Available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Free data!  </a:t>
            </a:r>
          </a:p>
          <a:p>
            <a:endParaRPr lang="en-US" dirty="0" smtClean="0"/>
          </a:p>
          <a:p>
            <a:r>
              <a:rPr lang="en-US" dirty="0" smtClean="0"/>
              <a:t>Validate your results</a:t>
            </a:r>
          </a:p>
          <a:p>
            <a:pPr lvl="1"/>
            <a:r>
              <a:rPr lang="en-US" dirty="0" smtClean="0"/>
              <a:t>Data generated under same/similar conditions</a:t>
            </a:r>
          </a:p>
          <a:p>
            <a:pPr lvl="1"/>
            <a:r>
              <a:rPr lang="en-US" dirty="0" smtClean="0"/>
              <a:t>How consistent are the results?</a:t>
            </a:r>
          </a:p>
          <a:p>
            <a:r>
              <a:rPr lang="en-US" dirty="0" smtClean="0"/>
              <a:t>Statistical method development</a:t>
            </a:r>
          </a:p>
          <a:p>
            <a:pPr lvl="1"/>
            <a:r>
              <a:rPr lang="en-US" dirty="0" smtClean="0"/>
              <a:t>Real world data</a:t>
            </a:r>
          </a:p>
          <a:p>
            <a:r>
              <a:rPr lang="en-US" dirty="0" smtClean="0"/>
              <a:t>Compare to a different experimental design</a:t>
            </a:r>
          </a:p>
          <a:p>
            <a:pPr lvl="1"/>
            <a:r>
              <a:rPr lang="en-US" dirty="0" smtClean="0"/>
              <a:t>Tissue differences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146" t="10000" r="64792" b="83148"/>
          <a:stretch/>
        </p:blipFill>
        <p:spPr>
          <a:xfrm>
            <a:off x="7268308" y="586507"/>
            <a:ext cx="1561188" cy="66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271" t="9814" r="41430" b="83148"/>
          <a:stretch/>
        </p:blipFill>
        <p:spPr>
          <a:xfrm>
            <a:off x="9178720" y="394067"/>
            <a:ext cx="2826284" cy="1203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000" t="30889" r="2333" b="52519"/>
          <a:stretch/>
        </p:blipFill>
        <p:spPr>
          <a:xfrm>
            <a:off x="5216753" y="1691677"/>
            <a:ext cx="6851740" cy="959244"/>
          </a:xfrm>
          <a:prstGeom prst="rect">
            <a:avLst/>
          </a:prstGeom>
        </p:spPr>
      </p:pic>
      <p:pic>
        <p:nvPicPr>
          <p:cNvPr id="1026" name="Picture 2" descr="Image result for tcga data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3041489"/>
            <a:ext cx="2815409" cy="12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2083" t="19444" r="43854" b="73704"/>
          <a:stretch/>
        </p:blipFill>
        <p:spPr>
          <a:xfrm>
            <a:off x="4362450" y="5486400"/>
            <a:ext cx="4400550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2604" t="30185" r="53229" b="60741"/>
          <a:stretch/>
        </p:blipFill>
        <p:spPr>
          <a:xfrm>
            <a:off x="9696450" y="5570444"/>
            <a:ext cx="1828800" cy="658906"/>
          </a:xfrm>
          <a:prstGeom prst="rect">
            <a:avLst/>
          </a:prstGeom>
        </p:spPr>
      </p:pic>
      <p:pic>
        <p:nvPicPr>
          <p:cNvPr id="1032" name="Picture 8" descr="https://gtexportal.org/home/images/gtex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4043362"/>
            <a:ext cx="39624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17396" t="9445" r="59896" b="82963"/>
          <a:stretch/>
        </p:blipFill>
        <p:spPr>
          <a:xfrm>
            <a:off x="7848600" y="4724400"/>
            <a:ext cx="4152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PhenoGen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417" t="12963" r="18666" b="12222"/>
          <a:stretch/>
        </p:blipFill>
        <p:spPr>
          <a:xfrm>
            <a:off x="2423160" y="1273344"/>
            <a:ext cx="7787640" cy="5127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7144" y="668774"/>
            <a:ext cx="6189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https://phenogen.org/web/sysbio/resources.jsp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81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- Gene Signatures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Popular in cell culture and animal models</a:t>
            </a:r>
          </a:p>
          <a:p>
            <a:r>
              <a:rPr lang="en-US" dirty="0" smtClean="0"/>
              <a:t>Do my results translate to in vivo human?</a:t>
            </a:r>
          </a:p>
          <a:p>
            <a:r>
              <a:rPr lang="en-US" dirty="0" smtClean="0"/>
              <a:t>Very common in cancer</a:t>
            </a:r>
          </a:p>
          <a:p>
            <a:pPr lvl="1"/>
            <a:r>
              <a:rPr lang="en-US" dirty="0" smtClean="0"/>
              <a:t>Diseased tissue availability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Differential expression between treatment and placebo in diseased animals</a:t>
            </a:r>
          </a:p>
          <a:p>
            <a:pPr lvl="1"/>
            <a:r>
              <a:rPr lang="en-US" dirty="0" smtClean="0"/>
              <a:t>Know treatment helps outcome</a:t>
            </a:r>
          </a:p>
          <a:p>
            <a:pPr lvl="1"/>
            <a:r>
              <a:rPr lang="en-US" dirty="0" smtClean="0"/>
              <a:t>List of candidate genes that are differentially expressed</a:t>
            </a:r>
            <a:endParaRPr lang="en-US" dirty="0"/>
          </a:p>
          <a:p>
            <a:pPr lvl="1"/>
            <a:r>
              <a:rPr lang="en-US" dirty="0" smtClean="0"/>
              <a:t>Find a human disease dataset</a:t>
            </a:r>
          </a:p>
          <a:p>
            <a:pPr lvl="1"/>
            <a:r>
              <a:rPr lang="en-US" dirty="0" smtClean="0"/>
              <a:t>Perform survival analysis on your “gene signature”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ime to event surviva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27" y="1552754"/>
            <a:ext cx="6255889" cy="441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04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Often used in clinical trials</a:t>
            </a:r>
          </a:p>
          <a:p>
            <a:r>
              <a:rPr lang="en-US" dirty="0"/>
              <a:t>O</a:t>
            </a:r>
            <a:r>
              <a:rPr lang="en-US" dirty="0" smtClean="0"/>
              <a:t>utcome variable is the </a:t>
            </a:r>
            <a:r>
              <a:rPr lang="en-US" u="sng" dirty="0" smtClean="0">
                <a:solidFill>
                  <a:srgbClr val="FF0000"/>
                </a:solidFill>
              </a:rPr>
              <a:t>time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until the occurrence of an </a:t>
            </a:r>
            <a:r>
              <a:rPr lang="en-US" u="sng" dirty="0" smtClean="0">
                <a:solidFill>
                  <a:srgbClr val="FF0000"/>
                </a:solidFill>
              </a:rPr>
              <a:t>event</a:t>
            </a:r>
            <a:r>
              <a:rPr lang="en-US" dirty="0" smtClean="0"/>
              <a:t> of interest</a:t>
            </a:r>
          </a:p>
          <a:p>
            <a:pPr lvl="1"/>
            <a:r>
              <a:rPr lang="en-US" dirty="0" smtClean="0"/>
              <a:t>Death (</a:t>
            </a:r>
            <a:r>
              <a:rPr lang="en-US" dirty="0"/>
              <a:t>o</a:t>
            </a:r>
            <a:r>
              <a:rPr lang="en-US" dirty="0" smtClean="0"/>
              <a:t>verall survival)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isease specific survival (DSS) </a:t>
            </a:r>
          </a:p>
          <a:p>
            <a:pPr lvl="1"/>
            <a:r>
              <a:rPr lang="en-US" dirty="0" smtClean="0"/>
              <a:t>Disease-free survival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rogression-free survival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etastasis-free survival</a:t>
            </a:r>
          </a:p>
          <a:p>
            <a:r>
              <a:rPr lang="en-US" dirty="0" smtClean="0"/>
              <a:t>Censored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84279" y="5788324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alphabeta</a:t>
            </a:r>
            <a:r>
              <a:rPr lang="en-US" sz="1100" dirty="0" smtClean="0"/>
              <a:t> statistics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0068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Gene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825625"/>
            <a:ext cx="6004560" cy="4351338"/>
          </a:xfrm>
        </p:spPr>
        <p:txBody>
          <a:bodyPr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dirty="0"/>
              <a:t>each gene, perform a cox proportional hazard model and obtain resulting coefficient.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/>
              <a:t>a score for each subject by summing </a:t>
            </a:r>
            <a:r>
              <a:rPr lang="en-US" dirty="0" smtClean="0"/>
              <a:t>gene*</a:t>
            </a:r>
            <a:r>
              <a:rPr lang="el-GR" dirty="0" smtClean="0"/>
              <a:t>β</a:t>
            </a:r>
            <a:r>
              <a:rPr lang="en-US" dirty="0" smtClean="0"/>
              <a:t>coefficient</a:t>
            </a:r>
            <a:r>
              <a:rPr lang="en-US" dirty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Classify </a:t>
            </a:r>
            <a:r>
              <a:rPr lang="en-US" dirty="0"/>
              <a:t>each subject as having a high/low signature by determining if individuals score is </a:t>
            </a:r>
            <a:r>
              <a:rPr lang="en-US" dirty="0" smtClean="0"/>
              <a:t>above/below median </a:t>
            </a:r>
            <a:r>
              <a:rPr lang="en-US" dirty="0"/>
              <a:t>score value.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Perform </a:t>
            </a:r>
            <a:r>
              <a:rPr lang="en-US" dirty="0"/>
              <a:t>cox proportional hazard on high/low signature classification.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050280" y="1341120"/>
            <a:ext cx="6553200" cy="1730157"/>
            <a:chOff x="6050280" y="2042160"/>
            <a:chExt cx="6553200" cy="17301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050280" y="2042160"/>
                  <a:ext cx="6553200" cy="5594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  <m:t>+ …. + </m:t>
                                </m:r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0280" y="2042160"/>
                  <a:ext cx="6553200" cy="5594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eft Brace 10"/>
            <p:cNvSpPr/>
            <p:nvPr/>
          </p:nvSpPr>
          <p:spPr>
            <a:xfrm rot="16200000" flipV="1">
              <a:off x="8314182" y="2292858"/>
              <a:ext cx="382524" cy="914400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5200" y="2941320"/>
              <a:ext cx="2392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70C0"/>
                  </a:solidFill>
                </a:rPr>
                <a:t>Baseline hazard function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13" name="Left Brace 12"/>
            <p:cNvSpPr/>
            <p:nvPr/>
          </p:nvSpPr>
          <p:spPr>
            <a:xfrm rot="16200000" flipV="1">
              <a:off x="10431780" y="1363980"/>
              <a:ext cx="534924" cy="2589276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55480" y="2895600"/>
              <a:ext cx="2392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Linear function of set of predictors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231380" y="3124200"/>
                <a:ext cx="4610686" cy="1027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nary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380" y="3124200"/>
                <a:ext cx="4610686" cy="1027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8229600" y="4434840"/>
            <a:ext cx="2636520" cy="2194560"/>
            <a:chOff x="731520" y="-1950721"/>
            <a:chExt cx="4876800" cy="4160521"/>
          </a:xfrm>
        </p:grpSpPr>
        <p:pic>
          <p:nvPicPr>
            <p:cNvPr id="3074" name="Picture 2" descr="Image result for bimodal distribu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8" t="10049" r="4589" b="9211"/>
            <a:stretch/>
          </p:blipFill>
          <p:spPr bwMode="auto">
            <a:xfrm>
              <a:off x="731520" y="-1950721"/>
              <a:ext cx="4876800" cy="416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/>
            <p:cNvCxnSpPr>
              <a:stCxn id="3074" idx="0"/>
            </p:cNvCxnSpPr>
            <p:nvPr/>
          </p:nvCxnSpPr>
          <p:spPr>
            <a:xfrm>
              <a:off x="3169920" y="-1950721"/>
              <a:ext cx="45720" cy="4160521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3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Gene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49040" cy="4351338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your cox proportional hazard model </a:t>
            </a:r>
          </a:p>
          <a:p>
            <a:r>
              <a:rPr lang="en-US" dirty="0" smtClean="0"/>
              <a:t>Visualize using a Kaplan-Meier (KM) plot</a:t>
            </a:r>
          </a:p>
          <a:p>
            <a:r>
              <a:rPr lang="en-US" dirty="0" smtClean="0"/>
              <a:t>My list of candidate genes predicts survival in a bladder cancer cohort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928949"/>
            <a:ext cx="621792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1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KM Plotter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00" t="14445" r="21000" b="17864"/>
          <a:stretch/>
        </p:blipFill>
        <p:spPr>
          <a:xfrm>
            <a:off x="2727960" y="1249804"/>
            <a:ext cx="7706956" cy="50595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47077" y="501134"/>
            <a:ext cx="37250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http://kmplot.com/analysis/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419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KM Plotter – Selecting Data for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583" t="51001" r="35750" b="10593"/>
          <a:stretch/>
        </p:blipFill>
        <p:spPr>
          <a:xfrm>
            <a:off x="6050160" y="1552086"/>
            <a:ext cx="5928480" cy="4467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5583" t="13704" r="35750" b="47336"/>
          <a:stretch/>
        </p:blipFill>
        <p:spPr>
          <a:xfrm>
            <a:off x="243840" y="1709101"/>
            <a:ext cx="5638799" cy="4310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249" t="42962" r="8542" b="42779"/>
          <a:stretch/>
        </p:blipFill>
        <p:spPr>
          <a:xfrm>
            <a:off x="8596251" y="3257550"/>
            <a:ext cx="3595749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5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KM Plotter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2" descr="http://kmplot.com/analysis/Rout/km_190401_191401_205942_s_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20" y="883919"/>
            <a:ext cx="5349875" cy="5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583" t="13259" r="43583" b="46593"/>
          <a:stretch/>
        </p:blipFill>
        <p:spPr>
          <a:xfrm>
            <a:off x="838200" y="1344351"/>
            <a:ext cx="4678680" cy="5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9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Signature R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84" t="30185" r="53541" b="33518"/>
          <a:stretch/>
        </p:blipFill>
        <p:spPr>
          <a:xfrm>
            <a:off x="628650" y="1468366"/>
            <a:ext cx="10077450" cy="4913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773" y="0"/>
            <a:ext cx="3020677" cy="17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1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Signature 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83" t="27222" r="53958" b="42037"/>
          <a:stretch/>
        </p:blipFill>
        <p:spPr>
          <a:xfrm>
            <a:off x="571499" y="1714500"/>
            <a:ext cx="1087043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Database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325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NCBI </a:t>
            </a:r>
            <a:r>
              <a:rPr lang="en-US" u="sng" dirty="0" smtClean="0"/>
              <a:t>G</a:t>
            </a:r>
            <a:r>
              <a:rPr lang="en-US" dirty="0" smtClean="0"/>
              <a:t>ene </a:t>
            </a:r>
            <a:r>
              <a:rPr lang="en-US" u="sng" dirty="0" smtClean="0"/>
              <a:t>E</a:t>
            </a:r>
            <a:r>
              <a:rPr lang="en-US" dirty="0" smtClean="0"/>
              <a:t>xpression </a:t>
            </a:r>
            <a:r>
              <a:rPr lang="en-US" u="sng" dirty="0" smtClean="0"/>
              <a:t>O</a:t>
            </a:r>
            <a:r>
              <a:rPr lang="en-US" dirty="0" smtClean="0"/>
              <a:t>mnibus</a:t>
            </a:r>
          </a:p>
          <a:p>
            <a:r>
              <a:rPr lang="en-US" dirty="0" smtClean="0"/>
              <a:t>Microarray database</a:t>
            </a:r>
          </a:p>
          <a:p>
            <a:pPr lvl="1"/>
            <a:r>
              <a:rPr lang="en-US" dirty="0" smtClean="0"/>
              <a:t>mRNA arrays</a:t>
            </a:r>
          </a:p>
          <a:p>
            <a:pPr lvl="1"/>
            <a:r>
              <a:rPr lang="en-US" dirty="0" smtClean="0"/>
              <a:t>Methylation arrays</a:t>
            </a:r>
          </a:p>
          <a:p>
            <a:pPr lvl="1"/>
            <a:r>
              <a:rPr lang="en-US" dirty="0" smtClean="0"/>
              <a:t>SNP arrays</a:t>
            </a:r>
          </a:p>
          <a:p>
            <a:pPr lvl="1"/>
            <a:r>
              <a:rPr lang="en-US" dirty="0" smtClean="0"/>
              <a:t>miRNA arrays</a:t>
            </a:r>
          </a:p>
          <a:p>
            <a:r>
              <a:rPr lang="en-US" dirty="0" smtClean="0"/>
              <a:t>Query like a literature search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416" t="13519" r="833" b="6296"/>
          <a:stretch/>
        </p:blipFill>
        <p:spPr>
          <a:xfrm>
            <a:off x="4030196" y="1296121"/>
            <a:ext cx="7780804" cy="51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Signature 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38549"/>
            <a:ext cx="4648200" cy="2538413"/>
          </a:xfrm>
        </p:spPr>
        <p:txBody>
          <a:bodyPr/>
          <a:lstStyle/>
          <a:p>
            <a:r>
              <a:rPr lang="en-US" dirty="0" smtClean="0"/>
              <a:t>Beware of having large number of genes in your candidate list</a:t>
            </a:r>
          </a:p>
          <a:p>
            <a:r>
              <a:rPr lang="en-US" dirty="0" err="1" smtClean="0"/>
              <a:t>KMplots</a:t>
            </a:r>
            <a:r>
              <a:rPr lang="en-US" dirty="0" smtClean="0"/>
              <a:t> won’t take more than 65 genes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05" t="43704" r="49896" b="42222"/>
          <a:stretch/>
        </p:blipFill>
        <p:spPr>
          <a:xfrm>
            <a:off x="952500" y="1619250"/>
            <a:ext cx="10070432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29" y="3314564"/>
            <a:ext cx="5326842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4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http://www.karlin.mff.cuni.cz/~pesta/NMFM404/survival.html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Datasets – Selected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087880" cy="4351338"/>
          </a:xfrm>
        </p:spPr>
        <p:txBody>
          <a:bodyPr/>
          <a:lstStyle/>
          <a:p>
            <a:r>
              <a:rPr lang="en-US" dirty="0" smtClean="0"/>
              <a:t>GSM: Sample level</a:t>
            </a:r>
          </a:p>
          <a:p>
            <a:r>
              <a:rPr lang="en-US" dirty="0" smtClean="0"/>
              <a:t>GDS: Dataset </a:t>
            </a:r>
          </a:p>
          <a:p>
            <a:r>
              <a:rPr lang="en-US" dirty="0" smtClean="0"/>
              <a:t>GSE: Series</a:t>
            </a:r>
          </a:p>
          <a:p>
            <a:r>
              <a:rPr lang="en-US" dirty="0" smtClean="0"/>
              <a:t>GPL: Platform </a:t>
            </a:r>
            <a:r>
              <a:rPr lang="en-US" dirty="0"/>
              <a:t>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584" t="13259" b="19630"/>
          <a:stretch/>
        </p:blipFill>
        <p:spPr>
          <a:xfrm>
            <a:off x="3017520" y="1347376"/>
            <a:ext cx="8900160" cy="48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Datasets – Select Reference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917" t="16369" r="11333" b="4667"/>
          <a:stretch/>
        </p:blipFill>
        <p:spPr>
          <a:xfrm>
            <a:off x="809778" y="1493520"/>
            <a:ext cx="5210021" cy="48463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0560" y="2621280"/>
            <a:ext cx="1310640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1250" t="13704" r="19417" b="14889"/>
          <a:stretch/>
        </p:blipFill>
        <p:spPr>
          <a:xfrm>
            <a:off x="6217920" y="1733552"/>
            <a:ext cx="4495799" cy="4591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4" y="4264702"/>
            <a:ext cx="364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SOFT: Simple </a:t>
            </a:r>
            <a:r>
              <a:rPr lang="en-US" i="1" dirty="0"/>
              <a:t>Omnibus Format in </a:t>
            </a:r>
            <a:r>
              <a:rPr lang="en-US" i="1" dirty="0" smtClean="0"/>
              <a:t>Text</a:t>
            </a:r>
          </a:p>
          <a:p>
            <a:r>
              <a:rPr lang="en-US" i="1" dirty="0" smtClean="0"/>
              <a:t>Has both array data and meta data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488773" y="5036695"/>
            <a:ext cx="634583" cy="2163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110" r="66083" b="5112"/>
          <a:stretch/>
        </p:blipFill>
        <p:spPr>
          <a:xfrm>
            <a:off x="711910" y="1341120"/>
            <a:ext cx="3433370" cy="4884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353" r="69417" b="28844"/>
          <a:stretch/>
        </p:blipFill>
        <p:spPr>
          <a:xfrm>
            <a:off x="4130040" y="1386840"/>
            <a:ext cx="4116426" cy="4754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84" t="8741" r="39583" b="3475"/>
          <a:stretch/>
        </p:blipFill>
        <p:spPr>
          <a:xfrm>
            <a:off x="6304866" y="1325880"/>
            <a:ext cx="5658533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GEOquery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" t="39311" r="43012" b="6184"/>
          <a:stretch/>
        </p:blipFill>
        <p:spPr>
          <a:xfrm>
            <a:off x="578644" y="1817113"/>
            <a:ext cx="8093869" cy="43693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2925" y="1264444"/>
            <a:ext cx="432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library(</a:t>
            </a:r>
            <a:r>
              <a:rPr lang="en-US" dirty="0" err="1" smtClean="0"/>
              <a:t>GEOquery</a:t>
            </a:r>
            <a:r>
              <a:rPr lang="en-US" dirty="0" smtClean="0"/>
              <a:t>)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xampleData</a:t>
            </a:r>
            <a:r>
              <a:rPr lang="en-US" dirty="0" smtClean="0"/>
              <a:t> &lt;- </a:t>
            </a:r>
            <a:r>
              <a:rPr lang="en-US" dirty="0" err="1" smtClean="0"/>
              <a:t>getGEO</a:t>
            </a:r>
            <a:r>
              <a:rPr lang="en-US" dirty="0" smtClean="0"/>
              <a:t>(“/path/file.soft.gz”)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1821" r="61416" b="5556"/>
          <a:stretch/>
        </p:blipFill>
        <p:spPr>
          <a:xfrm>
            <a:off x="5260931" y="2782853"/>
            <a:ext cx="6632532" cy="31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GEOquery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417" t="80439" r="70275" b="8380"/>
          <a:stretch/>
        </p:blipFill>
        <p:spPr>
          <a:xfrm>
            <a:off x="147374" y="1431925"/>
            <a:ext cx="8548682" cy="1783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14" y="3409368"/>
            <a:ext cx="504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You can use this data moving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CHECK: with the array data you won’t have missing data, but you may have a lot with phenotype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Names are super detailed and redundant, may want to change before analyses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034665" y="1882141"/>
            <a:ext cx="4029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47,323 probe sets &amp; 12 samples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3225" y="2796541"/>
            <a:ext cx="4029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45 phenotypes for 12 samples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72815" r="53417" b="7334"/>
          <a:stretch/>
        </p:blipFill>
        <p:spPr>
          <a:xfrm>
            <a:off x="5529618" y="3901440"/>
            <a:ext cx="64847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1075</Words>
  <Application>Microsoft Office PowerPoint</Application>
  <PresentationFormat>Widescreen</PresentationFormat>
  <Paragraphs>271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 Neue</vt:lpstr>
      <vt:lpstr>Office Theme</vt:lpstr>
      <vt:lpstr>Publicly Available Data</vt:lpstr>
      <vt:lpstr>Overview From Last Time</vt:lpstr>
      <vt:lpstr>Publicly Available Data</vt:lpstr>
      <vt:lpstr>GEO Database </vt:lpstr>
      <vt:lpstr>GEO Datasets – Selected Title</vt:lpstr>
      <vt:lpstr>GEO Datasets – Select Reference Series</vt:lpstr>
      <vt:lpstr>SOFT Dataset</vt:lpstr>
      <vt:lpstr>R/GEOquery</vt:lpstr>
      <vt:lpstr>R/GEOquery</vt:lpstr>
      <vt:lpstr>Browsing GEO in R</vt:lpstr>
      <vt:lpstr>Browsing GEO in R</vt:lpstr>
      <vt:lpstr>SRA Database</vt:lpstr>
      <vt:lpstr>SRA Database</vt:lpstr>
      <vt:lpstr>SRA Database</vt:lpstr>
      <vt:lpstr>PowerPoint Presentation</vt:lpstr>
      <vt:lpstr>PowerPoint Presentation</vt:lpstr>
      <vt:lpstr>TCGA</vt:lpstr>
      <vt:lpstr>TCGA – Data Portal</vt:lpstr>
      <vt:lpstr>PowerPoint Presentation</vt:lpstr>
      <vt:lpstr>R/TCGAbiolinks</vt:lpstr>
      <vt:lpstr>TCGA Legacy</vt:lpstr>
      <vt:lpstr>GDCquery()</vt:lpstr>
      <vt:lpstr>GTEx</vt:lpstr>
      <vt:lpstr>GTEx</vt:lpstr>
      <vt:lpstr>GTEx RNA-Seq Downloads</vt:lpstr>
      <vt:lpstr>European Bioinformatics Institute</vt:lpstr>
      <vt:lpstr>EBI Expression Atlas</vt:lpstr>
      <vt:lpstr>Gene Network</vt:lpstr>
      <vt:lpstr>RGD</vt:lpstr>
      <vt:lpstr>PhenoGen</vt:lpstr>
      <vt:lpstr>Validation - Gene Signatures </vt:lpstr>
      <vt:lpstr>Survival Data </vt:lpstr>
      <vt:lpstr>Creating a Gene Signature</vt:lpstr>
      <vt:lpstr>Testing Gene Signature</vt:lpstr>
      <vt:lpstr>KM Plotter</vt:lpstr>
      <vt:lpstr>KM Plotter – Selecting Data for Analysis</vt:lpstr>
      <vt:lpstr>KM Plotter - Results</vt:lpstr>
      <vt:lpstr>Gene Signature R Code</vt:lpstr>
      <vt:lpstr>Gene Signature R Code</vt:lpstr>
      <vt:lpstr>Gene Signature R Code</vt:lpstr>
      <vt:lpstr>References</vt:lpstr>
    </vt:vector>
  </TitlesOfParts>
  <Company>University of Colorado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Publicly Available Data</dc:title>
  <dc:creator>Vanderlinden, Lauren</dc:creator>
  <cp:lastModifiedBy>Vanderlinden, Lauren</cp:lastModifiedBy>
  <cp:revision>54</cp:revision>
  <cp:lastPrinted>2019-04-02T03:02:10Z</cp:lastPrinted>
  <dcterms:created xsi:type="dcterms:W3CDTF">2019-03-31T18:04:48Z</dcterms:created>
  <dcterms:modified xsi:type="dcterms:W3CDTF">2019-04-02T15:09:29Z</dcterms:modified>
</cp:coreProperties>
</file>